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59" r:id="rId16"/>
    <p:sldId id="261" r:id="rId17"/>
    <p:sldId id="262" r:id="rId18"/>
    <p:sldId id="265" r:id="rId19"/>
    <p:sldId id="266" r:id="rId20"/>
    <p:sldId id="301" r:id="rId21"/>
    <p:sldId id="302" r:id="rId22"/>
    <p:sldId id="267" r:id="rId23"/>
    <p:sldId id="285" r:id="rId24"/>
    <p:sldId id="303" r:id="rId25"/>
    <p:sldId id="304" r:id="rId26"/>
    <p:sldId id="288" r:id="rId27"/>
    <p:sldId id="290" r:id="rId28"/>
    <p:sldId id="291" r:id="rId29"/>
    <p:sldId id="292" r:id="rId30"/>
    <p:sldId id="293" r:id="rId31"/>
    <p:sldId id="295" r:id="rId32"/>
    <p:sldId id="296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21814-2AFF-429F-B6EE-6DBEB42E9AAD}" v="688" dt="2024-06-24T06:38:0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3E5B4E-3E4C-417B-8F21-8593790AE1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8AB188-1559-4878-863D-E3C018788B2B}">
      <dgm:prSet/>
      <dgm:spPr/>
      <dgm:t>
        <a:bodyPr/>
        <a:lstStyle/>
        <a:p>
          <a:r>
            <a:rPr lang="en-US"/>
            <a:t>Stemming: Reducing words to their root form</a:t>
          </a:r>
        </a:p>
      </dgm:t>
    </dgm:pt>
    <dgm:pt modelId="{73EDA2A3-237F-4F2C-99EB-634BB6A3408A}" type="parTrans" cxnId="{7B84820D-B204-4642-B474-C3B273E7AC53}">
      <dgm:prSet/>
      <dgm:spPr/>
      <dgm:t>
        <a:bodyPr/>
        <a:lstStyle/>
        <a:p>
          <a:endParaRPr lang="en-US"/>
        </a:p>
      </dgm:t>
    </dgm:pt>
    <dgm:pt modelId="{98B0B425-3A1C-4610-9519-EC34F058196C}" type="sibTrans" cxnId="{7B84820D-B204-4642-B474-C3B273E7AC53}">
      <dgm:prSet/>
      <dgm:spPr/>
      <dgm:t>
        <a:bodyPr/>
        <a:lstStyle/>
        <a:p>
          <a:endParaRPr lang="en-US"/>
        </a:p>
      </dgm:t>
    </dgm:pt>
    <dgm:pt modelId="{6748EA19-3482-4CDE-B9A7-A47A2ADB10AD}">
      <dgm:prSet/>
      <dgm:spPr/>
      <dgm:t>
        <a:bodyPr/>
        <a:lstStyle/>
        <a:p>
          <a:r>
            <a:rPr lang="en-US"/>
            <a:t>Example: "browsing", "browsed", "browses" -&gt; "brows"</a:t>
          </a:r>
        </a:p>
      </dgm:t>
    </dgm:pt>
    <dgm:pt modelId="{5AFDB6FD-F0CA-4DB7-AA7B-68245B245A89}" type="parTrans" cxnId="{10B8407C-279C-4298-AE60-E4D05C583E5D}">
      <dgm:prSet/>
      <dgm:spPr/>
      <dgm:t>
        <a:bodyPr/>
        <a:lstStyle/>
        <a:p>
          <a:endParaRPr lang="en-US"/>
        </a:p>
      </dgm:t>
    </dgm:pt>
    <dgm:pt modelId="{718220B0-3105-41B3-B375-D5152BCA8666}" type="sibTrans" cxnId="{10B8407C-279C-4298-AE60-E4D05C583E5D}">
      <dgm:prSet/>
      <dgm:spPr/>
      <dgm:t>
        <a:bodyPr/>
        <a:lstStyle/>
        <a:p>
          <a:endParaRPr lang="en-US"/>
        </a:p>
      </dgm:t>
    </dgm:pt>
    <dgm:pt modelId="{24C86603-5FC5-4BB5-98E4-FACD769F898D}">
      <dgm:prSet/>
      <dgm:spPr/>
      <dgm:t>
        <a:bodyPr/>
        <a:lstStyle/>
        <a:p>
          <a:r>
            <a:rPr lang="en-US"/>
            <a:t>Punctuation Handling: Tokenize or remove punctuation</a:t>
          </a:r>
        </a:p>
      </dgm:t>
    </dgm:pt>
    <dgm:pt modelId="{94337823-2A72-46B0-8DCB-70A6F1810423}" type="parTrans" cxnId="{3F7A6B00-BF66-4C32-9A73-8278A6D89977}">
      <dgm:prSet/>
      <dgm:spPr/>
      <dgm:t>
        <a:bodyPr/>
        <a:lstStyle/>
        <a:p>
          <a:endParaRPr lang="en-US"/>
        </a:p>
      </dgm:t>
    </dgm:pt>
    <dgm:pt modelId="{EC16175A-F495-4B8F-ABAB-BE6A0AD6B747}" type="sibTrans" cxnId="{3F7A6B00-BF66-4C32-9A73-8278A6D89977}">
      <dgm:prSet/>
      <dgm:spPr/>
      <dgm:t>
        <a:bodyPr/>
        <a:lstStyle/>
        <a:p>
          <a:endParaRPr lang="en-US"/>
        </a:p>
      </dgm:t>
    </dgm:pt>
    <dgm:pt modelId="{124F50DF-B09D-4E7D-8C06-ED2D36BE4318}">
      <dgm:prSet/>
      <dgm:spPr/>
      <dgm:t>
        <a:bodyPr/>
        <a:lstStyle/>
        <a:p>
          <a:r>
            <a:rPr lang="en-US"/>
            <a:t>Vocabulary Limitation: Model cannot predict words outside training vocabulary</a:t>
          </a:r>
        </a:p>
      </dgm:t>
    </dgm:pt>
    <dgm:pt modelId="{BCED6E06-ED2D-4A75-8A73-40452CB1AC17}" type="parTrans" cxnId="{7FCED1C4-13B1-4681-9399-570FA75CFD69}">
      <dgm:prSet/>
      <dgm:spPr/>
      <dgm:t>
        <a:bodyPr/>
        <a:lstStyle/>
        <a:p>
          <a:endParaRPr lang="en-US"/>
        </a:p>
      </dgm:t>
    </dgm:pt>
    <dgm:pt modelId="{52BC49A6-7868-4903-879F-98691DE6B95F}" type="sibTrans" cxnId="{7FCED1C4-13B1-4681-9399-570FA75CFD69}">
      <dgm:prSet/>
      <dgm:spPr/>
      <dgm:t>
        <a:bodyPr/>
        <a:lstStyle/>
        <a:p>
          <a:endParaRPr lang="en-US"/>
        </a:p>
      </dgm:t>
    </dgm:pt>
    <dgm:pt modelId="{549F676A-63EE-4DDD-8FDB-460563FF4946}" type="pres">
      <dgm:prSet presAssocID="{7C3E5B4E-3E4C-417B-8F21-8593790AE1A3}" presName="root" presStyleCnt="0">
        <dgm:presLayoutVars>
          <dgm:dir/>
          <dgm:resizeHandles val="exact"/>
        </dgm:presLayoutVars>
      </dgm:prSet>
      <dgm:spPr/>
    </dgm:pt>
    <dgm:pt modelId="{7167EF29-3842-4B52-9D86-E81BE30D6EA9}" type="pres">
      <dgm:prSet presAssocID="{FF8AB188-1559-4878-863D-E3C018788B2B}" presName="compNode" presStyleCnt="0"/>
      <dgm:spPr/>
    </dgm:pt>
    <dgm:pt modelId="{3AD37755-FA6E-4295-BD21-75538D807C35}" type="pres">
      <dgm:prSet presAssocID="{FF8AB188-1559-4878-863D-E3C018788B2B}" presName="bgRect" presStyleLbl="bgShp" presStyleIdx="0" presStyleCnt="3"/>
      <dgm:spPr/>
    </dgm:pt>
    <dgm:pt modelId="{54905BDF-4C74-4C4A-8367-27BCFA55F039}" type="pres">
      <dgm:prSet presAssocID="{FF8AB188-1559-4878-863D-E3C018788B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C77170B-E526-4191-BC50-E76C32D3533E}" type="pres">
      <dgm:prSet presAssocID="{FF8AB188-1559-4878-863D-E3C018788B2B}" presName="spaceRect" presStyleCnt="0"/>
      <dgm:spPr/>
    </dgm:pt>
    <dgm:pt modelId="{C31B8799-F49B-429B-8F8B-46F69567A2AC}" type="pres">
      <dgm:prSet presAssocID="{FF8AB188-1559-4878-863D-E3C018788B2B}" presName="parTx" presStyleLbl="revTx" presStyleIdx="0" presStyleCnt="4">
        <dgm:presLayoutVars>
          <dgm:chMax val="0"/>
          <dgm:chPref val="0"/>
        </dgm:presLayoutVars>
      </dgm:prSet>
      <dgm:spPr/>
    </dgm:pt>
    <dgm:pt modelId="{2F10C483-CE9D-4C82-8FBE-1365C69D7665}" type="pres">
      <dgm:prSet presAssocID="{FF8AB188-1559-4878-863D-E3C018788B2B}" presName="desTx" presStyleLbl="revTx" presStyleIdx="1" presStyleCnt="4">
        <dgm:presLayoutVars/>
      </dgm:prSet>
      <dgm:spPr/>
    </dgm:pt>
    <dgm:pt modelId="{258B1CF9-71D9-4174-BF3F-A2BAB0E50976}" type="pres">
      <dgm:prSet presAssocID="{98B0B425-3A1C-4610-9519-EC34F058196C}" presName="sibTrans" presStyleCnt="0"/>
      <dgm:spPr/>
    </dgm:pt>
    <dgm:pt modelId="{C6BFCA7B-5918-4863-A351-D66270F4D862}" type="pres">
      <dgm:prSet presAssocID="{24C86603-5FC5-4BB5-98E4-FACD769F898D}" presName="compNode" presStyleCnt="0"/>
      <dgm:spPr/>
    </dgm:pt>
    <dgm:pt modelId="{3E3BBF54-17F0-4D6B-90E7-6A484B974DD0}" type="pres">
      <dgm:prSet presAssocID="{24C86603-5FC5-4BB5-98E4-FACD769F898D}" presName="bgRect" presStyleLbl="bgShp" presStyleIdx="1" presStyleCnt="3"/>
      <dgm:spPr/>
    </dgm:pt>
    <dgm:pt modelId="{D6DB0C0E-5C5B-42F2-9D19-D6A00E28002A}" type="pres">
      <dgm:prSet presAssocID="{24C86603-5FC5-4BB5-98E4-FACD769F89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0FA303A-7041-4BFB-9420-2194E392AD8C}" type="pres">
      <dgm:prSet presAssocID="{24C86603-5FC5-4BB5-98E4-FACD769F898D}" presName="spaceRect" presStyleCnt="0"/>
      <dgm:spPr/>
    </dgm:pt>
    <dgm:pt modelId="{EAC07AE1-D765-4BDD-8F4C-23FFEB92C8FF}" type="pres">
      <dgm:prSet presAssocID="{24C86603-5FC5-4BB5-98E4-FACD769F898D}" presName="parTx" presStyleLbl="revTx" presStyleIdx="2" presStyleCnt="4">
        <dgm:presLayoutVars>
          <dgm:chMax val="0"/>
          <dgm:chPref val="0"/>
        </dgm:presLayoutVars>
      </dgm:prSet>
      <dgm:spPr/>
    </dgm:pt>
    <dgm:pt modelId="{8E80CEE4-9C02-4EC4-8191-7529DD1F9900}" type="pres">
      <dgm:prSet presAssocID="{EC16175A-F495-4B8F-ABAB-BE6A0AD6B747}" presName="sibTrans" presStyleCnt="0"/>
      <dgm:spPr/>
    </dgm:pt>
    <dgm:pt modelId="{1996EFEE-E854-47DB-A888-FB63421652AE}" type="pres">
      <dgm:prSet presAssocID="{124F50DF-B09D-4E7D-8C06-ED2D36BE4318}" presName="compNode" presStyleCnt="0"/>
      <dgm:spPr/>
    </dgm:pt>
    <dgm:pt modelId="{123C888E-F32F-4C41-AC3B-B294D2B07414}" type="pres">
      <dgm:prSet presAssocID="{124F50DF-B09D-4E7D-8C06-ED2D36BE4318}" presName="bgRect" presStyleLbl="bgShp" presStyleIdx="2" presStyleCnt="3"/>
      <dgm:spPr/>
    </dgm:pt>
    <dgm:pt modelId="{124582C3-E097-410F-A1D1-D7B30E7A4F5C}" type="pres">
      <dgm:prSet presAssocID="{124F50DF-B09D-4E7D-8C06-ED2D36BE43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F084A11-A208-4182-86CA-9F2C64692A8B}" type="pres">
      <dgm:prSet presAssocID="{124F50DF-B09D-4E7D-8C06-ED2D36BE4318}" presName="spaceRect" presStyleCnt="0"/>
      <dgm:spPr/>
    </dgm:pt>
    <dgm:pt modelId="{55CED0C5-3928-4251-84F7-853C50590366}" type="pres">
      <dgm:prSet presAssocID="{124F50DF-B09D-4E7D-8C06-ED2D36BE43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7A6B00-BF66-4C32-9A73-8278A6D89977}" srcId="{7C3E5B4E-3E4C-417B-8F21-8593790AE1A3}" destId="{24C86603-5FC5-4BB5-98E4-FACD769F898D}" srcOrd="1" destOrd="0" parTransId="{94337823-2A72-46B0-8DCB-70A6F1810423}" sibTransId="{EC16175A-F495-4B8F-ABAB-BE6A0AD6B747}"/>
    <dgm:cxn modelId="{7B84820D-B204-4642-B474-C3B273E7AC53}" srcId="{7C3E5B4E-3E4C-417B-8F21-8593790AE1A3}" destId="{FF8AB188-1559-4878-863D-E3C018788B2B}" srcOrd="0" destOrd="0" parTransId="{73EDA2A3-237F-4F2C-99EB-634BB6A3408A}" sibTransId="{98B0B425-3A1C-4610-9519-EC34F058196C}"/>
    <dgm:cxn modelId="{E5A5ED34-C114-40E8-AD7B-6C1D3F426300}" type="presOf" srcId="{124F50DF-B09D-4E7D-8C06-ED2D36BE4318}" destId="{55CED0C5-3928-4251-84F7-853C50590366}" srcOrd="0" destOrd="0" presId="urn:microsoft.com/office/officeart/2018/2/layout/IconVerticalSolidList"/>
    <dgm:cxn modelId="{10B8407C-279C-4298-AE60-E4D05C583E5D}" srcId="{FF8AB188-1559-4878-863D-E3C018788B2B}" destId="{6748EA19-3482-4CDE-B9A7-A47A2ADB10AD}" srcOrd="0" destOrd="0" parTransId="{5AFDB6FD-F0CA-4DB7-AA7B-68245B245A89}" sibTransId="{718220B0-3105-41B3-B375-D5152BCA8666}"/>
    <dgm:cxn modelId="{638F4E8C-037A-466B-AB4A-23CA642E4B41}" type="presOf" srcId="{24C86603-5FC5-4BB5-98E4-FACD769F898D}" destId="{EAC07AE1-D765-4BDD-8F4C-23FFEB92C8FF}" srcOrd="0" destOrd="0" presId="urn:microsoft.com/office/officeart/2018/2/layout/IconVerticalSolidList"/>
    <dgm:cxn modelId="{4292B290-8828-464B-828A-7E17733992D5}" type="presOf" srcId="{6748EA19-3482-4CDE-B9A7-A47A2ADB10AD}" destId="{2F10C483-CE9D-4C82-8FBE-1365C69D7665}" srcOrd="0" destOrd="0" presId="urn:microsoft.com/office/officeart/2018/2/layout/IconVerticalSolidList"/>
    <dgm:cxn modelId="{7800489D-9D65-4345-AC20-C3719716A355}" type="presOf" srcId="{FF8AB188-1559-4878-863D-E3C018788B2B}" destId="{C31B8799-F49B-429B-8F8B-46F69567A2AC}" srcOrd="0" destOrd="0" presId="urn:microsoft.com/office/officeart/2018/2/layout/IconVerticalSolidList"/>
    <dgm:cxn modelId="{7FCED1C4-13B1-4681-9399-570FA75CFD69}" srcId="{7C3E5B4E-3E4C-417B-8F21-8593790AE1A3}" destId="{124F50DF-B09D-4E7D-8C06-ED2D36BE4318}" srcOrd="2" destOrd="0" parTransId="{BCED6E06-ED2D-4A75-8A73-40452CB1AC17}" sibTransId="{52BC49A6-7868-4903-879F-98691DE6B95F}"/>
    <dgm:cxn modelId="{7FCE16C6-1BC5-40B7-BA5D-19FA8A363186}" type="presOf" srcId="{7C3E5B4E-3E4C-417B-8F21-8593790AE1A3}" destId="{549F676A-63EE-4DDD-8FDB-460563FF4946}" srcOrd="0" destOrd="0" presId="urn:microsoft.com/office/officeart/2018/2/layout/IconVerticalSolidList"/>
    <dgm:cxn modelId="{A29A3AD3-F620-42D9-B42D-C9F4472193F0}" type="presParOf" srcId="{549F676A-63EE-4DDD-8FDB-460563FF4946}" destId="{7167EF29-3842-4B52-9D86-E81BE30D6EA9}" srcOrd="0" destOrd="0" presId="urn:microsoft.com/office/officeart/2018/2/layout/IconVerticalSolidList"/>
    <dgm:cxn modelId="{4638B151-0353-4B11-9D1A-523DA1B9D95E}" type="presParOf" srcId="{7167EF29-3842-4B52-9D86-E81BE30D6EA9}" destId="{3AD37755-FA6E-4295-BD21-75538D807C35}" srcOrd="0" destOrd="0" presId="urn:microsoft.com/office/officeart/2018/2/layout/IconVerticalSolidList"/>
    <dgm:cxn modelId="{42461C39-9C83-4F05-BDB3-C2242DF78537}" type="presParOf" srcId="{7167EF29-3842-4B52-9D86-E81BE30D6EA9}" destId="{54905BDF-4C74-4C4A-8367-27BCFA55F039}" srcOrd="1" destOrd="0" presId="urn:microsoft.com/office/officeart/2018/2/layout/IconVerticalSolidList"/>
    <dgm:cxn modelId="{F3CF3DC1-FC59-427E-B745-EA7143A005B9}" type="presParOf" srcId="{7167EF29-3842-4B52-9D86-E81BE30D6EA9}" destId="{7C77170B-E526-4191-BC50-E76C32D3533E}" srcOrd="2" destOrd="0" presId="urn:microsoft.com/office/officeart/2018/2/layout/IconVerticalSolidList"/>
    <dgm:cxn modelId="{9099FC7B-11D2-4FC6-A543-91A78C62773A}" type="presParOf" srcId="{7167EF29-3842-4B52-9D86-E81BE30D6EA9}" destId="{C31B8799-F49B-429B-8F8B-46F69567A2AC}" srcOrd="3" destOrd="0" presId="urn:microsoft.com/office/officeart/2018/2/layout/IconVerticalSolidList"/>
    <dgm:cxn modelId="{E3BCB1A8-2E41-425B-98CF-CF3F434A7C26}" type="presParOf" srcId="{7167EF29-3842-4B52-9D86-E81BE30D6EA9}" destId="{2F10C483-CE9D-4C82-8FBE-1365C69D7665}" srcOrd="4" destOrd="0" presId="urn:microsoft.com/office/officeart/2018/2/layout/IconVerticalSolidList"/>
    <dgm:cxn modelId="{36A5BB9E-E495-477A-ABB1-BE89B7B7E425}" type="presParOf" srcId="{549F676A-63EE-4DDD-8FDB-460563FF4946}" destId="{258B1CF9-71D9-4174-BF3F-A2BAB0E50976}" srcOrd="1" destOrd="0" presId="urn:microsoft.com/office/officeart/2018/2/layout/IconVerticalSolidList"/>
    <dgm:cxn modelId="{3260435B-24A5-4F8F-91C6-A127F886E958}" type="presParOf" srcId="{549F676A-63EE-4DDD-8FDB-460563FF4946}" destId="{C6BFCA7B-5918-4863-A351-D66270F4D862}" srcOrd="2" destOrd="0" presId="urn:microsoft.com/office/officeart/2018/2/layout/IconVerticalSolidList"/>
    <dgm:cxn modelId="{072E9520-C40C-4BEB-A86E-4A1293EC7499}" type="presParOf" srcId="{C6BFCA7B-5918-4863-A351-D66270F4D862}" destId="{3E3BBF54-17F0-4D6B-90E7-6A484B974DD0}" srcOrd="0" destOrd="0" presId="urn:microsoft.com/office/officeart/2018/2/layout/IconVerticalSolidList"/>
    <dgm:cxn modelId="{67F166A0-B941-4BB7-B70F-01DF74298B3A}" type="presParOf" srcId="{C6BFCA7B-5918-4863-A351-D66270F4D862}" destId="{D6DB0C0E-5C5B-42F2-9D19-D6A00E28002A}" srcOrd="1" destOrd="0" presId="urn:microsoft.com/office/officeart/2018/2/layout/IconVerticalSolidList"/>
    <dgm:cxn modelId="{E3D87D76-B1E4-4ECA-89D2-F31D78935AAF}" type="presParOf" srcId="{C6BFCA7B-5918-4863-A351-D66270F4D862}" destId="{60FA303A-7041-4BFB-9420-2194E392AD8C}" srcOrd="2" destOrd="0" presId="urn:microsoft.com/office/officeart/2018/2/layout/IconVerticalSolidList"/>
    <dgm:cxn modelId="{228E4140-A29C-48D7-A399-2A562D381317}" type="presParOf" srcId="{C6BFCA7B-5918-4863-A351-D66270F4D862}" destId="{EAC07AE1-D765-4BDD-8F4C-23FFEB92C8FF}" srcOrd="3" destOrd="0" presId="urn:microsoft.com/office/officeart/2018/2/layout/IconVerticalSolidList"/>
    <dgm:cxn modelId="{AD410D0E-2420-4F54-9194-C48B0D975DB9}" type="presParOf" srcId="{549F676A-63EE-4DDD-8FDB-460563FF4946}" destId="{8E80CEE4-9C02-4EC4-8191-7529DD1F9900}" srcOrd="3" destOrd="0" presId="urn:microsoft.com/office/officeart/2018/2/layout/IconVerticalSolidList"/>
    <dgm:cxn modelId="{1926AC24-689D-4416-A62E-B9D99DFAAEC8}" type="presParOf" srcId="{549F676A-63EE-4DDD-8FDB-460563FF4946}" destId="{1996EFEE-E854-47DB-A888-FB63421652AE}" srcOrd="4" destOrd="0" presId="urn:microsoft.com/office/officeart/2018/2/layout/IconVerticalSolidList"/>
    <dgm:cxn modelId="{6E854DE9-C7AC-4B42-8737-445EF60C2E09}" type="presParOf" srcId="{1996EFEE-E854-47DB-A888-FB63421652AE}" destId="{123C888E-F32F-4C41-AC3B-B294D2B07414}" srcOrd="0" destOrd="0" presId="urn:microsoft.com/office/officeart/2018/2/layout/IconVerticalSolidList"/>
    <dgm:cxn modelId="{52B64A55-01BA-4C1F-8BC8-EC1AA0B2E4AF}" type="presParOf" srcId="{1996EFEE-E854-47DB-A888-FB63421652AE}" destId="{124582C3-E097-410F-A1D1-D7B30E7A4F5C}" srcOrd="1" destOrd="0" presId="urn:microsoft.com/office/officeart/2018/2/layout/IconVerticalSolidList"/>
    <dgm:cxn modelId="{95032A20-0DB2-4A64-A3D1-37975DE0BC61}" type="presParOf" srcId="{1996EFEE-E854-47DB-A888-FB63421652AE}" destId="{0F084A11-A208-4182-86CA-9F2C64692A8B}" srcOrd="2" destOrd="0" presId="urn:microsoft.com/office/officeart/2018/2/layout/IconVerticalSolidList"/>
    <dgm:cxn modelId="{900C831D-B302-47ED-ADAD-400CA8140135}" type="presParOf" srcId="{1996EFEE-E854-47DB-A888-FB63421652AE}" destId="{55CED0C5-3928-4251-84F7-853C50590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37755-FA6E-4295-BD21-75538D807C35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5BDF-4C74-4C4A-8367-27BCFA55F039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B8799-F49B-429B-8F8B-46F69567A2AC}">
      <dsp:nvSpPr>
        <dsp:cNvPr id="0" name=""/>
        <dsp:cNvSpPr/>
      </dsp:nvSpPr>
      <dsp:spPr>
        <a:xfrm>
          <a:off x="1909124" y="706"/>
          <a:ext cx="3127248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Stemming: Reducing words to their root form</a:t>
          </a:r>
        </a:p>
      </dsp:txBody>
      <dsp:txXfrm>
        <a:off x="1909124" y="706"/>
        <a:ext cx="3127248" cy="1652921"/>
      </dsp:txXfrm>
    </dsp:sp>
    <dsp:sp modelId="{2F10C483-CE9D-4C82-8FBE-1365C69D7665}">
      <dsp:nvSpPr>
        <dsp:cNvPr id="0" name=""/>
        <dsp:cNvSpPr/>
      </dsp:nvSpPr>
      <dsp:spPr>
        <a:xfrm>
          <a:off x="5036372" y="706"/>
          <a:ext cx="1913067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Example: "browsing", "browsed", "browses" -&gt; "brows"</a:t>
          </a:r>
        </a:p>
      </dsp:txBody>
      <dsp:txXfrm>
        <a:off x="5036372" y="706"/>
        <a:ext cx="1913067" cy="1652921"/>
      </dsp:txXfrm>
    </dsp:sp>
    <dsp:sp modelId="{3E3BBF54-17F0-4D6B-90E7-6A484B974DD0}">
      <dsp:nvSpPr>
        <dsp:cNvPr id="0" name=""/>
        <dsp:cNvSpPr/>
      </dsp:nvSpPr>
      <dsp:spPr>
        <a:xfrm>
          <a:off x="0" y="2066857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B0C0E-5C5B-42F2-9D19-D6A00E28002A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07AE1-D765-4BDD-8F4C-23FFEB92C8FF}">
      <dsp:nvSpPr>
        <dsp:cNvPr id="0" name=""/>
        <dsp:cNvSpPr/>
      </dsp:nvSpPr>
      <dsp:spPr>
        <a:xfrm>
          <a:off x="1909124" y="2066857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Punctuation Handling: Tokenize or remove punctuation</a:t>
          </a:r>
        </a:p>
      </dsp:txBody>
      <dsp:txXfrm>
        <a:off x="1909124" y="2066857"/>
        <a:ext cx="5040315" cy="1652921"/>
      </dsp:txXfrm>
    </dsp:sp>
    <dsp:sp modelId="{123C888E-F32F-4C41-AC3B-B294D2B07414}">
      <dsp:nvSpPr>
        <dsp:cNvPr id="0" name=""/>
        <dsp:cNvSpPr/>
      </dsp:nvSpPr>
      <dsp:spPr>
        <a:xfrm>
          <a:off x="0" y="4133009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582C3-E097-410F-A1D1-D7B30E7A4F5C}">
      <dsp:nvSpPr>
        <dsp:cNvPr id="0" name=""/>
        <dsp:cNvSpPr/>
      </dsp:nvSpPr>
      <dsp:spPr>
        <a:xfrm>
          <a:off x="500008" y="4504916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ED0C5-3928-4251-84F7-853C50590366}">
      <dsp:nvSpPr>
        <dsp:cNvPr id="0" name=""/>
        <dsp:cNvSpPr/>
      </dsp:nvSpPr>
      <dsp:spPr>
        <a:xfrm>
          <a:off x="1909124" y="4133009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Vocabulary Limitation: Model cannot predict words outside training vocabulary</a:t>
          </a:r>
        </a:p>
      </dsp:txBody>
      <dsp:txXfrm>
        <a:off x="1909124" y="4133009"/>
        <a:ext cx="5040315" cy="1652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18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5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0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4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2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40FE4-3D59-011E-A9C5-961B26855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1" r="9085" b="-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Chapter no. 6 (Write)</a:t>
            </a:r>
          </a:p>
        </p:txBody>
      </p:sp>
    </p:spTree>
    <p:extLst>
      <p:ext uri="{BB962C8B-B14F-4D97-AF65-F5344CB8AC3E}">
        <p14:creationId xmlns:p14="http://schemas.microsoft.com/office/powerpoint/2010/main" val="220285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20ED2560-DEE9-0F80-5055-B67D0D1E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r="37519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Tokenization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Definition</a:t>
            </a:r>
            <a:r>
              <a:rPr lang="en-US" sz="1800" dirty="0"/>
              <a:t>: Tokenization is the process of splitting text into individual units</a:t>
            </a:r>
          </a:p>
          <a:p>
            <a:pPr lvl="0"/>
            <a:r>
              <a:rPr lang="en-US" sz="1800" b="1" dirty="0"/>
              <a:t>Importance</a:t>
            </a:r>
            <a:r>
              <a:rPr lang="en-US" sz="1800" dirty="0"/>
              <a:t>: Choice of tokenization affects text cleaning, model training, and output</a:t>
            </a:r>
          </a:p>
        </p:txBody>
      </p:sp>
    </p:spTree>
    <p:extLst>
      <p:ext uri="{BB962C8B-B14F-4D97-AF65-F5344CB8AC3E}">
        <p14:creationId xmlns:p14="http://schemas.microsoft.com/office/powerpoint/2010/main" val="86674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F1426-66AA-DF51-840E-701E4FD7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8" r="43270" b="-4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Word Tokenization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Lowercasing</a:t>
            </a:r>
            <a:r>
              <a:rPr lang="en-US" sz="1800" dirty="0"/>
              <a:t>: Convert all text to lowercase</a:t>
            </a:r>
          </a:p>
          <a:p>
            <a:pPr lvl="0"/>
            <a:r>
              <a:rPr lang="en-US" sz="1800" b="1" dirty="0"/>
              <a:t>Vocabulary Size:</a:t>
            </a:r>
            <a:r>
              <a:rPr lang="en-US" sz="1800" dirty="0"/>
              <a:t> Large vocabulary due to distinct words</a:t>
            </a:r>
          </a:p>
          <a:p>
            <a:pPr lvl="0"/>
            <a:r>
              <a:rPr lang="en-US" sz="1800" b="1" dirty="0"/>
              <a:t>Sparse Words:</a:t>
            </a:r>
            <a:r>
              <a:rPr lang="en-US" sz="1800" dirty="0"/>
              <a:t> Replace infrequent words with an "unknown" token</a:t>
            </a:r>
          </a:p>
          <a:p>
            <a:pPr lvl="0"/>
            <a:r>
              <a:rPr lang="en-US" sz="1800" b="1" dirty="0"/>
              <a:t>Example</a:t>
            </a:r>
          </a:p>
          <a:p>
            <a:pPr lvl="1"/>
            <a:r>
              <a:rPr lang="en-US" b="1" dirty="0"/>
              <a:t>Original</a:t>
            </a:r>
            <a:r>
              <a:rPr lang="en-US" dirty="0"/>
              <a:t>: "I love New York City."</a:t>
            </a:r>
          </a:p>
          <a:p>
            <a:pPr lvl="1"/>
            <a:r>
              <a:rPr lang="en-US" b="1" dirty="0"/>
              <a:t>Tokenized: </a:t>
            </a:r>
            <a:r>
              <a:rPr lang="en-US" dirty="0"/>
              <a:t>"I, love, New, York, City, ."</a:t>
            </a:r>
          </a:p>
        </p:txBody>
      </p:sp>
    </p:spTree>
    <p:extLst>
      <p:ext uri="{BB962C8B-B14F-4D97-AF65-F5344CB8AC3E}">
        <p14:creationId xmlns:p14="http://schemas.microsoft.com/office/powerpoint/2010/main" val="365008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sz="3300" dirty="0"/>
              <a:t>Word Tokenization Considerations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DBF42D0-F626-172D-0147-F1F8E1C40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301725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64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open book against blurred bookshelf background">
            <a:extLst>
              <a:ext uri="{FF2B5EF4-FFF2-40B4-BE49-F238E27FC236}">
                <a16:creationId xmlns:a16="http://schemas.microsoft.com/office/drawing/2014/main" id="{4EB2CED6-1694-E428-DC28-EC8073DC3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2" r="13535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sz="3300" dirty="0"/>
              <a:t>Character Tokenization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Flexibility</a:t>
            </a:r>
            <a:r>
              <a:rPr lang="en-US" sz="1800" dirty="0"/>
              <a:t>: Can generate new words outside training vocabulary</a:t>
            </a:r>
          </a:p>
          <a:p>
            <a:pPr lvl="0"/>
            <a:r>
              <a:rPr lang="en-US" sz="1800" b="1" dirty="0"/>
              <a:t>Vocabulary Size:</a:t>
            </a:r>
            <a:r>
              <a:rPr lang="en-US" sz="1800" dirty="0"/>
              <a:t> Much smaller</a:t>
            </a:r>
          </a:p>
          <a:p>
            <a:pPr lvl="0"/>
            <a:r>
              <a:rPr lang="en-US" sz="1800" b="1" dirty="0"/>
              <a:t>Case Sensitivity: </a:t>
            </a:r>
            <a:r>
              <a:rPr lang="en-US" sz="1800" dirty="0"/>
              <a:t>Decide whether to convert capital letters to lowercase</a:t>
            </a:r>
          </a:p>
        </p:txBody>
      </p:sp>
    </p:spTree>
    <p:extLst>
      <p:ext uri="{BB962C8B-B14F-4D97-AF65-F5344CB8AC3E}">
        <p14:creationId xmlns:p14="http://schemas.microsoft.com/office/powerpoint/2010/main" val="141817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Architecture Overview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pPr lvl="0"/>
            <a:r>
              <a:rPr lang="en-US" sz="2200" b="1" dirty="0"/>
              <a:t>Input</a:t>
            </a:r>
            <a:r>
              <a:rPr lang="en-US" sz="2200" dirty="0"/>
              <a:t>: Sequence of integer tokens</a:t>
            </a:r>
          </a:p>
          <a:p>
            <a:pPr lvl="0"/>
            <a:r>
              <a:rPr lang="en-US" sz="2200" b="1" dirty="0"/>
              <a:t>Output</a:t>
            </a:r>
            <a:r>
              <a:rPr lang="en-US" sz="2200" dirty="0"/>
              <a:t>: Probability of each word in the vocabulary appearing next</a:t>
            </a:r>
          </a:p>
          <a:p>
            <a:pPr lvl="0"/>
            <a:r>
              <a:rPr lang="en-US" sz="2200" b="1" dirty="0"/>
              <a:t>Key Components:</a:t>
            </a:r>
            <a:r>
              <a:rPr lang="en-US" sz="2200" dirty="0"/>
              <a:t> Embedding Layer, LSTM Layer</a:t>
            </a:r>
          </a:p>
        </p:txBody>
      </p:sp>
      <p:pic>
        <p:nvPicPr>
          <p:cNvPr id="4" name="Picture 3" descr="A close-up of a computer model&#10;&#10;Description automatically generated">
            <a:extLst>
              <a:ext uri="{FF2B5EF4-FFF2-40B4-BE49-F238E27FC236}">
                <a16:creationId xmlns:a16="http://schemas.microsoft.com/office/drawing/2014/main" id="{2D842B09-AC4F-6C20-360E-1E3928A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4441"/>
            <a:ext cx="6903720" cy="34691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The Embedding Layer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lvl="0"/>
            <a:r>
              <a:rPr lang="en-US" sz="2200"/>
              <a:t>Converts each token into a vector of length embedding_size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19E14E1-9FCF-9673-836F-E2DE0D24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1" y="2290936"/>
            <a:ext cx="9049946" cy="39593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1404820"/>
            <a:ext cx="10515600" cy="632323"/>
          </a:xfrm>
        </p:spPr>
        <p:txBody>
          <a:bodyPr/>
          <a:lstStyle/>
          <a:p>
            <a:pPr lvl="0"/>
            <a:r>
              <a:rPr lang="en-US" dirty="0"/>
              <a:t>Number of weights = Size of vocabulary * embedding_size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1F7B78B-150E-E6AC-BAAA-606D4E9C80E9}"/>
              </a:ext>
            </a:extLst>
          </p:cNvPr>
          <p:cNvSpPr txBox="1">
            <a:spLocks/>
          </p:cNvSpPr>
          <p:nvPr/>
        </p:nvSpPr>
        <p:spPr>
          <a:xfrm>
            <a:off x="842749" y="15752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Tensors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70198BD7-D592-3156-0D4A-46DAF839E7D7}"/>
              </a:ext>
            </a:extLst>
          </p:cNvPr>
          <p:cNvSpPr txBox="1">
            <a:spLocks/>
          </p:cNvSpPr>
          <p:nvPr/>
        </p:nvSpPr>
        <p:spPr>
          <a:xfrm>
            <a:off x="842749" y="2501189"/>
            <a:ext cx="898311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</a:t>
            </a:r>
            <a:r>
              <a:rPr lang="en" sz="2000" dirty="0">
                <a:latin typeface="Consolas"/>
              </a:rPr>
              <a:t>[</a:t>
            </a:r>
            <a:r>
              <a:rPr lang="en" sz="2000" dirty="0" err="1">
                <a:latin typeface="Consolas"/>
              </a:rPr>
              <a:t>batch_size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seq_length</a:t>
            </a:r>
            <a:r>
              <a:rPr lang="en" sz="2000" dirty="0">
                <a:latin typeface="Consolas"/>
              </a:rPr>
              <a:t>]</a:t>
            </a:r>
            <a:endParaRPr lang="en-US" sz="2000" dirty="0"/>
          </a:p>
          <a:p>
            <a:r>
              <a:rPr lang="en-US" dirty="0"/>
              <a:t>Output: </a:t>
            </a:r>
            <a:r>
              <a:rPr lang="en" sz="2000" dirty="0">
                <a:latin typeface="Consolas"/>
              </a:rPr>
              <a:t>[</a:t>
            </a:r>
            <a:r>
              <a:rPr lang="en" sz="2000" dirty="0" err="1">
                <a:latin typeface="Consolas"/>
              </a:rPr>
              <a:t>batch_size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seq_length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embedding_size</a:t>
            </a:r>
            <a:r>
              <a:rPr lang="en" sz="2000" dirty="0">
                <a:latin typeface="Consolas"/>
              </a:rPr>
              <a:t>]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720-B0B7-4013-BC74-E19B5AB1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32" y="3672817"/>
            <a:ext cx="4686084" cy="29952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Layer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Introduction to Recurrent Layers</a:t>
            </a:r>
            <a:endParaRPr lang="en-US" sz="4000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Understanding Recurrent Layers: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Processes sequential input data </a:t>
            </a:r>
            <a:r>
              <a:rPr lang="en-US" b="1" dirty="0">
                <a:ea typeface="+mn-lt"/>
                <a:cs typeface="+mn-lt"/>
              </a:rPr>
              <a:t>[x1,...,</a:t>
            </a:r>
            <a:r>
              <a:rPr lang="en-US" b="1" dirty="0" err="1">
                <a:ea typeface="+mn-lt"/>
                <a:cs typeface="+mn-lt"/>
              </a:rPr>
              <a:t>xn</a:t>
            </a:r>
            <a:r>
              <a:rPr lang="en-US" b="1" dirty="0">
                <a:ea typeface="+mn-lt"/>
                <a:cs typeface="+mn-lt"/>
              </a:rPr>
              <a:t>]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Uses a cell that updates its hidden state </a:t>
            </a:r>
            <a:r>
              <a:rPr lang="en-US" b="1" dirty="0">
                <a:ea typeface="+mn-lt"/>
                <a:cs typeface="+mn-lt"/>
              </a:rPr>
              <a:t>h(t)</a:t>
            </a:r>
            <a:r>
              <a:rPr lang="en-US" dirty="0">
                <a:ea typeface="+mn-lt"/>
                <a:cs typeface="+mn-lt"/>
              </a:rPr>
              <a:t> with each sequence element </a:t>
            </a:r>
            <a:r>
              <a:rPr lang="en-US" b="1" dirty="0">
                <a:ea typeface="+mn-lt"/>
                <a:cs typeface="+mn-lt"/>
              </a:rPr>
              <a:t>x(t)</a:t>
            </a:r>
            <a:r>
              <a:rPr lang="en-US" dirty="0">
                <a:ea typeface="+mn-lt"/>
                <a:cs typeface="+mn-lt"/>
              </a:rPr>
              <a:t> 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Hidden State in Recurrent Layers: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The hidden state </a:t>
            </a:r>
            <a:r>
              <a:rPr lang="en-US" b="1" dirty="0">
                <a:ea typeface="+mn-lt"/>
                <a:cs typeface="+mn-lt"/>
              </a:rPr>
              <a:t>h(t)</a:t>
            </a:r>
            <a:r>
              <a:rPr lang="en-US" dirty="0">
                <a:ea typeface="+mn-lt"/>
                <a:cs typeface="+mn-lt"/>
              </a:rPr>
              <a:t>  is a vector reflecting the cell’s understanding of the sequence.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At timestep </a:t>
            </a:r>
            <a:r>
              <a:rPr lang="en-US" b="1" dirty="0">
                <a:ea typeface="+mn-lt"/>
                <a:cs typeface="+mn-lt"/>
              </a:rPr>
              <a:t>t</a:t>
            </a:r>
            <a:r>
              <a:rPr lang="en-US" dirty="0">
                <a:ea typeface="+mn-lt"/>
                <a:cs typeface="+mn-lt"/>
              </a:rPr>
              <a:t>, the cell updates </a:t>
            </a:r>
            <a:r>
              <a:rPr lang="en-US" b="1" dirty="0">
                <a:ea typeface="+mn-lt"/>
                <a:cs typeface="+mn-lt"/>
              </a:rPr>
              <a:t>h(t)</a:t>
            </a:r>
            <a:r>
              <a:rPr lang="en-US" dirty="0">
                <a:ea typeface="+mn-lt"/>
                <a:cs typeface="+mn-lt"/>
              </a:rPr>
              <a:t>  using </a:t>
            </a:r>
            <a:r>
              <a:rPr lang="en-US" b="1" dirty="0">
                <a:ea typeface="+mn-lt"/>
                <a:cs typeface="+mn-lt"/>
              </a:rPr>
              <a:t>h(t-1)</a:t>
            </a:r>
            <a:r>
              <a:rPr lang="en-US" dirty="0">
                <a:ea typeface="+mn-lt"/>
                <a:cs typeface="+mn-lt"/>
              </a:rPr>
              <a:t>  and </a:t>
            </a:r>
            <a:r>
              <a:rPr lang="en-US" b="1" dirty="0">
                <a:ea typeface="+mn-lt"/>
                <a:cs typeface="+mn-lt"/>
              </a:rPr>
              <a:t>x(t)</a:t>
            </a:r>
            <a:r>
              <a:rPr lang="en-US" dirty="0">
                <a:ea typeface="+mn-lt"/>
                <a:cs typeface="+mn-lt"/>
              </a:rPr>
              <a:t> 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Sequential Processing: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The cell processes each sequence element one timestep at a time.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After processing the sequence, the final hidden state </a:t>
            </a:r>
            <a:r>
              <a:rPr lang="en-US" b="1" dirty="0">
                <a:ea typeface="+mn-lt"/>
                <a:cs typeface="+mn-lt"/>
              </a:rPr>
              <a:t>h(n)</a:t>
            </a:r>
            <a:r>
              <a:rPr lang="en-US" dirty="0">
                <a:ea typeface="+mn-lt"/>
                <a:cs typeface="+mn-lt"/>
              </a:rPr>
              <a:t> is passed to the next network layer.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sert sand dune wave pattern">
            <a:extLst>
              <a:ext uri="{FF2B5EF4-FFF2-40B4-BE49-F238E27FC236}">
                <a16:creationId xmlns:a16="http://schemas.microsoft.com/office/drawing/2014/main" id="{CAB51012-E672-3CDC-C329-33DDBE72E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" r="33582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Group Members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Omar Baig (2024-GenAI-09)</a:t>
            </a:r>
          </a:p>
          <a:p>
            <a:pPr lvl="0"/>
            <a:r>
              <a:rPr lang="en-US" sz="1800" dirty="0"/>
              <a:t>Shahbaz Ali (2024-GenAI-07)</a:t>
            </a:r>
          </a:p>
          <a:p>
            <a:pPr lvl="0"/>
            <a:r>
              <a:rPr lang="en-US" sz="1800" dirty="0"/>
              <a:t>M. Nouman (2024-GenAI-08)</a:t>
            </a:r>
          </a:p>
          <a:p>
            <a:pPr lvl="0"/>
            <a:r>
              <a:rPr lang="en-US" sz="1800" dirty="0"/>
              <a:t>M. Faizan (2024-GenAI-)</a:t>
            </a:r>
          </a:p>
          <a:p>
            <a:pPr lvl="0"/>
            <a:r>
              <a:rPr lang="en-US" sz="1800" dirty="0"/>
              <a:t>Afzal Hussain (2024-GenAI-41)</a:t>
            </a:r>
          </a:p>
          <a:p>
            <a:r>
              <a:rPr lang="en-US" sz="1800" dirty="0"/>
              <a:t>Khuram Iqbal (2024-GenAI-43)</a:t>
            </a:r>
          </a:p>
        </p:txBody>
      </p:sp>
    </p:spTree>
    <p:extLst>
      <p:ext uri="{BB962C8B-B14F-4D97-AF65-F5344CB8AC3E}">
        <p14:creationId xmlns:p14="http://schemas.microsoft.com/office/powerpoint/2010/main" val="349491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13B6-B073-315C-6B91-3F0A2661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5" y="2269285"/>
            <a:ext cx="5417901" cy="1931128"/>
          </a:xfrm>
        </p:spPr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Visualization of Recurrent Layers:</a:t>
            </a:r>
            <a:endParaRPr lang="en-US" sz="4000" dirty="0"/>
          </a:p>
        </p:txBody>
      </p:sp>
      <p:pic>
        <p:nvPicPr>
          <p:cNvPr id="4" name="Content Placeholder 3" descr="A diagram of a rectangle with a rectangle and a rectangle with text&#10;&#10;Description automatically generated">
            <a:extLst>
              <a:ext uri="{FF2B5EF4-FFF2-40B4-BE49-F238E27FC236}">
                <a16:creationId xmlns:a16="http://schemas.microsoft.com/office/drawing/2014/main" id="{922FABE7-49BE-940F-2786-755083777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997" y="783164"/>
            <a:ext cx="6172200" cy="4909983"/>
          </a:xfrm>
        </p:spPr>
      </p:pic>
    </p:spTree>
    <p:extLst>
      <p:ext uri="{BB962C8B-B14F-4D97-AF65-F5344CB8AC3E}">
        <p14:creationId xmlns:p14="http://schemas.microsoft.com/office/powerpoint/2010/main" val="320773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D6B6-8BF2-F6B5-CEB9-ACB5EB0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Single Sequence Flow Through a Recurrent Layer</a:t>
            </a:r>
            <a:endParaRPr lang="en-US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0D365F-FEE6-9DEC-E417-73E4A1492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37" t="20225" r="24802"/>
          <a:stretch/>
        </p:blipFill>
        <p:spPr>
          <a:xfrm>
            <a:off x="3043404" y="1711366"/>
            <a:ext cx="5533268" cy="4537353"/>
          </a:xfrm>
        </p:spPr>
      </p:pic>
    </p:spTree>
    <p:extLst>
      <p:ext uri="{BB962C8B-B14F-4D97-AF65-F5344CB8AC3E}">
        <p14:creationId xmlns:p14="http://schemas.microsoft.com/office/powerpoint/2010/main" val="143592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Introduction to LSTM Cells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386CC-BAAD-8D96-A6B7-CDB7C18D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>
                <a:ea typeface="+mn-lt"/>
                <a:cs typeface="+mn-lt"/>
              </a:rPr>
              <a:t>Role of LSTM Cells: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Outputs a new hidden state h(t)  based on the previous hidden state h(t-1) and current word embedding x(t).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Cell State in LSTM Cells: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Maintains a cell state C(t)  representing the cell’s internal status of the sequence.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cell state and hidden state are both vectors with lengths equal to the number of units in the cell.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Difference Between Cell and Unit: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One LSTM cell contains multiple units.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 number of units is set during the layer definition and is unrelated to sequence length.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Detailed Functioning of an LSTM Cell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A2F43-7EBE-319B-608F-512335E6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Step-by-Step Process in an LSTM Cell: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Step 1: Forget Gate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Concatenates </a:t>
            </a:r>
            <a:r>
              <a:rPr lang="en-US" b="1" dirty="0">
                <a:ea typeface="+mn-lt"/>
                <a:cs typeface="+mn-lt"/>
              </a:rPr>
              <a:t>h(t-1)</a:t>
            </a:r>
            <a:r>
              <a:rPr lang="en-US" dirty="0">
                <a:ea typeface="+mn-lt"/>
                <a:cs typeface="+mn-lt"/>
              </a:rPr>
              <a:t>  and </a:t>
            </a:r>
            <a:r>
              <a:rPr lang="en-US" b="1" dirty="0">
                <a:ea typeface="+mn-lt"/>
                <a:cs typeface="+mn-lt"/>
              </a:rPr>
              <a:t>x(t)</a:t>
            </a:r>
            <a:r>
              <a:rPr lang="en-US" dirty="0">
                <a:ea typeface="+mn-lt"/>
                <a:cs typeface="+mn-lt"/>
              </a:rPr>
              <a:t> , passes through the forget gate.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The forget gate is a dense layer with weights </a:t>
            </a:r>
            <a:r>
              <a:rPr lang="en-US" b="1" dirty="0">
                <a:ea typeface="+mn-lt"/>
                <a:cs typeface="+mn-lt"/>
              </a:rPr>
              <a:t>W(f)</a:t>
            </a:r>
            <a:r>
              <a:rPr lang="en-US" dirty="0">
                <a:ea typeface="+mn-lt"/>
                <a:cs typeface="+mn-lt"/>
              </a:rPr>
              <a:t> , bias </a:t>
            </a:r>
            <a:r>
              <a:rPr lang="en-US" b="1" dirty="0">
                <a:ea typeface="+mn-lt"/>
                <a:cs typeface="+mn-lt"/>
              </a:rPr>
              <a:t>b(f)</a:t>
            </a:r>
            <a:r>
              <a:rPr lang="en-US" dirty="0">
                <a:ea typeface="+mn-lt"/>
                <a:cs typeface="+mn-lt"/>
              </a:rPr>
              <a:t>, and a sigmoid activation.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Produces </a:t>
            </a:r>
            <a:r>
              <a:rPr lang="en-US" b="1" dirty="0">
                <a:ea typeface="+mn-lt"/>
                <a:cs typeface="+mn-lt"/>
              </a:rPr>
              <a:t>f(t)</a:t>
            </a:r>
            <a:r>
              <a:rPr lang="en-US" dirty="0">
                <a:ea typeface="+mn-lt"/>
                <a:cs typeface="+mn-lt"/>
              </a:rPr>
              <a:t> , determining how much of the previous cell state </a:t>
            </a:r>
            <a:r>
              <a:rPr lang="en-US" b="1" dirty="0">
                <a:ea typeface="+mn-lt"/>
                <a:cs typeface="+mn-lt"/>
              </a:rPr>
              <a:t>C(t-1)</a:t>
            </a:r>
            <a:r>
              <a:rPr lang="en-US" dirty="0">
                <a:ea typeface="+mn-lt"/>
                <a:cs typeface="+mn-lt"/>
              </a:rPr>
              <a:t>  to retain.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Step 2: Input Gate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Concatenated vector passes through the input gate (dense layer with </a:t>
            </a:r>
            <a:r>
              <a:rPr lang="en-US" b="1" dirty="0">
                <a:ea typeface="+mn-lt"/>
                <a:cs typeface="+mn-lt"/>
              </a:rPr>
              <a:t>W(</a:t>
            </a:r>
            <a:r>
              <a:rPr lang="en-US" b="1" dirty="0" err="1">
                <a:ea typeface="+mn-lt"/>
                <a:cs typeface="+mn-lt"/>
              </a:rPr>
              <a:t>i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b(</a:t>
            </a:r>
            <a:r>
              <a:rPr lang="en-US" b="1" dirty="0" err="1">
                <a:ea typeface="+mn-lt"/>
                <a:cs typeface="+mn-lt"/>
              </a:rPr>
              <a:t>i</a:t>
            </a:r>
            <a:r>
              <a:rPr lang="en-US" b="1" dirty="0"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 , sigmoid activation).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Produces </a:t>
            </a:r>
            <a:r>
              <a:rPr lang="en-US" b="1" dirty="0">
                <a:ea typeface="+mn-lt"/>
                <a:cs typeface="+mn-lt"/>
              </a:rPr>
              <a:t>I(t)</a:t>
            </a:r>
            <a:r>
              <a:rPr lang="en-US" dirty="0">
                <a:ea typeface="+mn-lt"/>
                <a:cs typeface="+mn-lt"/>
              </a:rPr>
              <a:t> , determining how much new information to add to </a:t>
            </a:r>
            <a:r>
              <a:rPr lang="en-US" b="1" dirty="0">
                <a:ea typeface="+mn-lt"/>
                <a:cs typeface="+mn-lt"/>
              </a:rPr>
              <a:t>C(t-1)</a:t>
            </a:r>
            <a:r>
              <a:rPr lang="en-US" dirty="0">
                <a:ea typeface="+mn-lt"/>
                <a:cs typeface="+mn-lt"/>
              </a:rPr>
              <a:t> .</a:t>
            </a:r>
            <a:endParaRPr lang="en-US" dirty="0"/>
          </a:p>
          <a:p>
            <a:pPr marL="228600" lvl="1" indent="0">
              <a:buNone/>
            </a:pPr>
            <a:endParaRPr lang="en-US" b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4246-6823-0C0C-1683-A1D4E57C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Detailed Functioning of an LSTM Cell</a:t>
            </a:r>
            <a:endParaRPr lang="en-US" sz="4000" b="0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3FB0-03E5-D364-DCBD-AD6A59B79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28600" lvl="1" indent="0">
              <a:buNone/>
            </a:pPr>
            <a:r>
              <a:rPr lang="en-US" sz="1600" b="1" dirty="0">
                <a:latin typeface="Arial"/>
                <a:cs typeface="Arial"/>
              </a:rPr>
              <a:t>Step 3: New Information Vector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Concatenated vector passes through a dense layer with </a:t>
            </a:r>
            <a:r>
              <a:rPr lang="en-US" sz="1600" b="1" dirty="0">
                <a:latin typeface="Arial"/>
                <a:cs typeface="Arial"/>
              </a:rPr>
              <a:t>W(c)</a:t>
            </a:r>
            <a:r>
              <a:rPr lang="en-US" sz="1600" dirty="0">
                <a:latin typeface="Arial"/>
                <a:cs typeface="Arial"/>
              </a:rPr>
              <a:t> , </a:t>
            </a:r>
            <a:r>
              <a:rPr lang="en-US" sz="1600" b="1" dirty="0">
                <a:latin typeface="Arial"/>
                <a:cs typeface="Arial"/>
              </a:rPr>
              <a:t>b(c)</a:t>
            </a:r>
            <a:r>
              <a:rPr lang="en-US" sz="1600" dirty="0">
                <a:latin typeface="Arial"/>
                <a:cs typeface="Arial"/>
              </a:rPr>
              <a:t>, and </a:t>
            </a:r>
            <a:r>
              <a:rPr lang="en-US" sz="1600" b="1" dirty="0">
                <a:latin typeface="Arial"/>
                <a:cs typeface="Arial"/>
              </a:rPr>
              <a:t>tanh </a:t>
            </a:r>
            <a:r>
              <a:rPr lang="en-US" sz="1600" dirty="0">
                <a:latin typeface="Arial"/>
                <a:cs typeface="Arial"/>
              </a:rPr>
              <a:t>activation to generate </a:t>
            </a:r>
            <a:r>
              <a:rPr lang="en-US" sz="1600" b="1" dirty="0">
                <a:latin typeface="Arial"/>
                <a:cs typeface="Arial"/>
              </a:rPr>
              <a:t>C(~t)</a:t>
            </a:r>
            <a:r>
              <a:rPr lang="en-US" sz="1600" dirty="0">
                <a:latin typeface="Arial"/>
                <a:cs typeface="Arial"/>
              </a:rPr>
              <a:t> .</a:t>
            </a:r>
          </a:p>
          <a:p>
            <a:pPr lvl="1"/>
            <a:r>
              <a:rPr lang="en-US" sz="1600" b="1" dirty="0">
                <a:latin typeface="Arial"/>
                <a:cs typeface="Arial"/>
              </a:rPr>
              <a:t>C(~t)</a:t>
            </a:r>
            <a:r>
              <a:rPr lang="en-US" sz="1600" dirty="0">
                <a:latin typeface="Arial"/>
                <a:cs typeface="Arial"/>
              </a:rPr>
              <a:t> contains the new information the cell considers keeping.</a:t>
            </a:r>
          </a:p>
          <a:p>
            <a:pPr marL="228600" lvl="1" indent="0">
              <a:buNone/>
            </a:pPr>
            <a:r>
              <a:rPr lang="en-US" sz="1600" b="1" dirty="0">
                <a:latin typeface="Arial"/>
                <a:cs typeface="Arial"/>
              </a:rPr>
              <a:t>Step 4: Update Cell State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Element-wise multiplication </a:t>
            </a:r>
            <a:r>
              <a:rPr lang="en-US" sz="1600" dirty="0" err="1">
                <a:latin typeface="Arial"/>
                <a:cs typeface="Arial"/>
              </a:rPr>
              <a:t>of </a:t>
            </a:r>
            <a:r>
              <a:rPr lang="en-US" sz="1600" b="1" dirty="0" err="1">
                <a:latin typeface="Arial"/>
                <a:cs typeface="Arial"/>
              </a:rPr>
              <a:t>f</a:t>
            </a:r>
            <a:r>
              <a:rPr lang="en-US" sz="1600" b="1" dirty="0">
                <a:latin typeface="Arial"/>
                <a:cs typeface="Arial"/>
              </a:rPr>
              <a:t>(t)</a:t>
            </a:r>
            <a:r>
              <a:rPr lang="en-US" sz="1600" dirty="0">
                <a:latin typeface="Arial"/>
                <a:cs typeface="Arial"/>
              </a:rPr>
              <a:t> and </a:t>
            </a:r>
            <a:r>
              <a:rPr lang="en-US" sz="1600" b="1" dirty="0">
                <a:latin typeface="Arial"/>
                <a:cs typeface="Arial"/>
              </a:rPr>
              <a:t>C(t-1)</a:t>
            </a:r>
            <a:r>
              <a:rPr lang="en-US" sz="1600" dirty="0">
                <a:latin typeface="Arial"/>
                <a:cs typeface="Arial"/>
              </a:rPr>
              <a:t>  is added to the element-wise multiplication of </a:t>
            </a:r>
            <a:r>
              <a:rPr lang="en-US" sz="1600" b="1" dirty="0">
                <a:latin typeface="Arial"/>
                <a:cs typeface="Arial"/>
              </a:rPr>
              <a:t>I(t)</a:t>
            </a:r>
            <a:r>
              <a:rPr lang="en-US" sz="1600" dirty="0">
                <a:latin typeface="Arial"/>
                <a:cs typeface="Arial"/>
              </a:rPr>
              <a:t>  and </a:t>
            </a:r>
            <a:r>
              <a:rPr lang="en-US" sz="1600" b="1" dirty="0">
                <a:latin typeface="Arial"/>
                <a:cs typeface="Arial"/>
              </a:rPr>
              <a:t>C(~t)</a:t>
            </a:r>
            <a:r>
              <a:rPr lang="en-US" sz="1600" dirty="0">
                <a:latin typeface="Arial"/>
                <a:cs typeface="Arial"/>
              </a:rPr>
              <a:t> 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Produces the updated cell state </a:t>
            </a:r>
            <a:r>
              <a:rPr lang="en-US" sz="1600" b="1" dirty="0">
                <a:latin typeface="Arial"/>
                <a:cs typeface="Arial"/>
              </a:rPr>
              <a:t>C(t)</a:t>
            </a:r>
            <a:r>
              <a:rPr lang="en-US" sz="1600" dirty="0">
                <a:latin typeface="Arial"/>
                <a:cs typeface="Arial"/>
              </a:rPr>
              <a:t> .</a:t>
            </a:r>
          </a:p>
          <a:p>
            <a:pPr marL="228600" lvl="1" indent="0">
              <a:buNone/>
            </a:pPr>
            <a:r>
              <a:rPr lang="en-US" sz="1600" b="1" dirty="0">
                <a:latin typeface="Arial"/>
                <a:cs typeface="Arial"/>
              </a:rPr>
              <a:t>Step 5: Output Gate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Concatenated vector passes through the output gate (dense layer with </a:t>
            </a:r>
            <a:r>
              <a:rPr lang="en-US" sz="1600" b="1" dirty="0">
                <a:latin typeface="Arial"/>
                <a:cs typeface="Arial"/>
              </a:rPr>
              <a:t>W(o)</a:t>
            </a:r>
            <a:r>
              <a:rPr lang="en-US" sz="1600" dirty="0">
                <a:latin typeface="Arial"/>
                <a:cs typeface="Arial"/>
              </a:rPr>
              <a:t> , </a:t>
            </a:r>
            <a:r>
              <a:rPr lang="en-US" sz="1600" b="1" dirty="0">
                <a:latin typeface="Arial"/>
                <a:cs typeface="Arial"/>
              </a:rPr>
              <a:t>b(o)</a:t>
            </a:r>
            <a:r>
              <a:rPr lang="en-US" sz="1600" dirty="0">
                <a:latin typeface="Arial"/>
                <a:cs typeface="Arial"/>
              </a:rPr>
              <a:t> , sigmoid activation).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Produces </a:t>
            </a:r>
            <a:r>
              <a:rPr lang="en-US" sz="1600" b="1" dirty="0">
                <a:latin typeface="Arial"/>
                <a:cs typeface="Arial"/>
              </a:rPr>
              <a:t>o(t)</a:t>
            </a:r>
            <a:r>
              <a:rPr lang="en-US" sz="1600" dirty="0">
                <a:latin typeface="Arial"/>
                <a:cs typeface="Arial"/>
              </a:rPr>
              <a:t> , determining how much of </a:t>
            </a:r>
            <a:r>
              <a:rPr lang="en-US" sz="1600" b="1" dirty="0">
                <a:latin typeface="Arial"/>
                <a:cs typeface="Arial"/>
              </a:rPr>
              <a:t>C(t)</a:t>
            </a:r>
            <a:r>
              <a:rPr lang="en-US" sz="1600" dirty="0">
                <a:latin typeface="Arial"/>
                <a:cs typeface="Arial"/>
              </a:rPr>
              <a:t>  to output from the cell.</a:t>
            </a:r>
          </a:p>
          <a:p>
            <a:pPr marL="228600" lvl="1" indent="0">
              <a:buNone/>
            </a:pPr>
            <a:r>
              <a:rPr lang="en-US" sz="1600" b="1" dirty="0">
                <a:latin typeface="Arial"/>
                <a:cs typeface="Arial"/>
              </a:rPr>
              <a:t>Step 6: New Hidden State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Element-wise multiplication of </a:t>
            </a:r>
            <a:r>
              <a:rPr lang="en-US" sz="1600" b="1" dirty="0">
                <a:latin typeface="Arial"/>
                <a:cs typeface="Arial"/>
              </a:rPr>
              <a:t>o(t) </a:t>
            </a:r>
            <a:r>
              <a:rPr lang="en-US" sz="1600" dirty="0">
                <a:latin typeface="Arial"/>
                <a:cs typeface="Arial"/>
              </a:rPr>
              <a:t>and </a:t>
            </a:r>
            <a:r>
              <a:rPr lang="en-US" sz="1600" b="1" dirty="0">
                <a:latin typeface="Arial"/>
                <a:cs typeface="Arial"/>
              </a:rPr>
              <a:t>tanh(Ct)</a:t>
            </a:r>
            <a:r>
              <a:rPr lang="en-US" sz="1600" dirty="0">
                <a:latin typeface="Arial"/>
                <a:cs typeface="Arial"/>
              </a:rPr>
              <a:t> produces the new hidden state </a:t>
            </a:r>
            <a:r>
              <a:rPr lang="en-US" sz="1600" b="1" dirty="0">
                <a:latin typeface="Arial"/>
                <a:cs typeface="Arial"/>
              </a:rPr>
              <a:t>h(t)</a:t>
            </a:r>
            <a:r>
              <a:rPr lang="en-US" sz="1600" dirty="0">
                <a:latin typeface="Arial"/>
                <a:cs typeface="Arial"/>
              </a:rPr>
              <a:t> 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319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BDC6-1D41-81E1-D23B-6BB413E8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0" y="2283655"/>
            <a:ext cx="3514225" cy="115570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An LSTM Cell: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2DD026-C230-1CA6-1782-BC3A5C113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40" t="22194" r="23994"/>
          <a:stretch/>
        </p:blipFill>
        <p:spPr>
          <a:xfrm>
            <a:off x="3907573" y="484610"/>
            <a:ext cx="7600820" cy="5895452"/>
          </a:xfrm>
        </p:spPr>
      </p:pic>
    </p:spTree>
    <p:extLst>
      <p:ext uri="{BB962C8B-B14F-4D97-AF65-F5344CB8AC3E}">
        <p14:creationId xmlns:p14="http://schemas.microsoft.com/office/powerpoint/2010/main" val="131344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E7936-B5CE-A3D1-1202-535B76EA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" r="-2" b="-2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Generating Text with LSTM Networks</a:t>
            </a:r>
          </a:p>
        </p:txBody>
      </p:sp>
    </p:spTree>
    <p:extLst>
      <p:ext uri="{BB962C8B-B14F-4D97-AF65-F5344CB8AC3E}">
        <p14:creationId xmlns:p14="http://schemas.microsoft.com/office/powerpoint/2010/main" val="383177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805B9F-DFCB-03DE-73BB-D7BC751B7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2623438"/>
            <a:ext cx="6689196" cy="3388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600" b="1" dirty="0"/>
              <a:t>Text Generation Process</a:t>
            </a:r>
          </a:p>
          <a:p>
            <a:pPr lvl="0">
              <a:lnSpc>
                <a:spcPct val="100000"/>
              </a:lnSpc>
            </a:pPr>
            <a:r>
              <a:rPr lang="en-US" sz="1600" b="1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Outline the step-by-step process for generating text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Feed the network with an initial sequence of words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 the network to predict the next word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Append the predicted word to the sequence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Repeat the process to generate a longer string of text</a:t>
            </a:r>
          </a:p>
        </p:txBody>
      </p:sp>
    </p:spTree>
    <p:extLst>
      <p:ext uri="{BB962C8B-B14F-4D97-AF65-F5344CB8AC3E}">
        <p14:creationId xmlns:p14="http://schemas.microsoft.com/office/powerpoint/2010/main" val="90548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Sampling with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6161B-0C06-5729-2B26-2737849F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6" r="-2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300" dirty="0"/>
              <a:t> Sampling with Temperature</a:t>
            </a:r>
          </a:p>
          <a:p>
            <a:pPr lvl="0">
              <a:lnSpc>
                <a:spcPct val="100000"/>
              </a:lnSpc>
            </a:pPr>
            <a:r>
              <a:rPr lang="en-US" sz="13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Explain the concept of sampling from the model's output probabilities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Introduce the temperature parameter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Low temperature More deterministic, less random choices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High temperature More random, diverse choices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Mention that temperature helps control the creativity and coherence of generated text</a:t>
            </a:r>
          </a:p>
        </p:txBody>
      </p:sp>
    </p:spTree>
    <p:extLst>
      <p:ext uri="{BB962C8B-B14F-4D97-AF65-F5344CB8AC3E}">
        <p14:creationId xmlns:p14="http://schemas.microsoft.com/office/powerpoint/2010/main" val="5303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 Code - Sampling Function</a:t>
            </a:r>
          </a:p>
        </p:txBody>
      </p:sp>
      <p:pic>
        <p:nvPicPr>
          <p:cNvPr id="25" name="Content Placeholder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88609B-199F-2BD9-0620-FDDAA433B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674" y="2902048"/>
            <a:ext cx="7758545" cy="2736272"/>
          </a:xfrm>
        </p:spPr>
      </p:pic>
    </p:spTree>
    <p:extLst>
      <p:ext uri="{BB962C8B-B14F-4D97-AF65-F5344CB8AC3E}">
        <p14:creationId xmlns:p14="http://schemas.microsoft.com/office/powerpoint/2010/main" val="127330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lurred public library with bookshelves">
            <a:extLst>
              <a:ext uri="{FF2B5EF4-FFF2-40B4-BE49-F238E27FC236}">
                <a16:creationId xmlns:a16="http://schemas.microsoft.com/office/drawing/2014/main" id="{5ECFB4E0-A63B-F4A4-06F7-05BF3A62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6" r="24760" b="4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Introduction to Generative Models for Text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Overview of generative models for text data</a:t>
            </a:r>
          </a:p>
          <a:p>
            <a:pPr lvl="0"/>
            <a:r>
              <a:rPr lang="en-US" sz="1800"/>
              <a:t>Importance of understanding differences between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2471042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471CD-9689-ED71-EAA3-169ABD85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31414" y="894151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Text Generation Function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31414" y="2482761"/>
            <a:ext cx="6958826" cy="35291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600" dirty="0"/>
              <a:t>Text Generation Function</a:t>
            </a:r>
          </a:p>
          <a:p>
            <a:pPr lvl="1">
              <a:lnSpc>
                <a:spcPct val="100000"/>
              </a:lnSpc>
            </a:pPr>
            <a:r>
              <a:rPr lang="en-US" sz="1600" b="1" dirty="0"/>
              <a:t>Steps involved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Convert the seed text to a sequence of tokens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Predict the next word using the model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Append the predicted word to the seed text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Repeat the process to generate the desired number of words</a:t>
            </a:r>
          </a:p>
        </p:txBody>
      </p:sp>
    </p:spTree>
    <p:extLst>
      <p:ext uri="{BB962C8B-B14F-4D97-AF65-F5344CB8AC3E}">
        <p14:creationId xmlns:p14="http://schemas.microsoft.com/office/powerpoint/2010/main" val="2761156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7DBB8A2-9790-B90C-71AF-6DCF24A6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10" y="379194"/>
            <a:ext cx="9088581" cy="58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9C0E0-B936-AD51-75CC-8C1FE552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90737" y="776920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Temperature Impact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90737" y="2506207"/>
            <a:ext cx="6888488" cy="3493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 Impact of Temperature on Generation</a:t>
            </a:r>
          </a:p>
          <a:p>
            <a:pPr lvl="1">
              <a:lnSpc>
                <a:spcPct val="100000"/>
              </a:lnSpc>
            </a:pPr>
            <a:r>
              <a:rPr lang="en-US" sz="1600" b="1" dirty="0"/>
              <a:t>Effect of temperature on text generation</a:t>
            </a:r>
          </a:p>
          <a:p>
            <a:pPr lvl="2">
              <a:lnSpc>
                <a:spcPct val="100000"/>
              </a:lnSpc>
            </a:pPr>
            <a:r>
              <a:rPr lang="en-US" b="1" dirty="0"/>
              <a:t>Low Temperature </a:t>
            </a:r>
            <a:r>
              <a:rPr lang="en-US" dirty="0"/>
              <a:t> Generates text that is less adventurous 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en-US" dirty="0"/>
              <a:t>but more coherent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b="1" dirty="0"/>
              <a:t>High Temperature</a:t>
            </a:r>
            <a:r>
              <a:rPr lang="en-US" dirty="0"/>
              <a:t>  Generates text that is more diverse</a:t>
            </a:r>
          </a:p>
          <a:p>
            <a:pPr marL="457200" lvl="2" indent="0">
              <a:lnSpc>
                <a:spcPct val="100000"/>
              </a:lnSpc>
              <a:buNone/>
            </a:pPr>
            <a:r>
              <a:rPr lang="en-US" dirty="0"/>
              <a:t> but less coherent.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85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7A91-5177-D588-DA13-DBD62BEE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26" y="2893257"/>
            <a:ext cx="5190624" cy="1085366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ea typeface="+mj-lt"/>
                <a:cs typeface="+mj-lt"/>
              </a:rPr>
              <a:t>RNN Extensions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1604162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5354-458C-E85E-223F-A2766B82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Introduction to RNN Extensions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25DF-21C1-6059-21CB-CB7ADFBC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Overview:</a:t>
            </a:r>
            <a:r>
              <a:rPr lang="en-US" dirty="0">
                <a:ea typeface="+mn-lt"/>
                <a:cs typeface="+mn-lt"/>
              </a:rPr>
              <a:t> Building on the basic LSTM network, RNN extensions enhance capabilities for more complex tasks.</a:t>
            </a:r>
            <a:endParaRPr lang="en-US" dirty="0"/>
          </a:p>
          <a:p>
            <a:r>
              <a:rPr lang="en-US" b="1">
                <a:ea typeface="+mn-lt"/>
                <a:cs typeface="+mn-lt"/>
              </a:rPr>
              <a:t>Extensions Covered: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Stacked Recurrent Networks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Gated Recurrent Units (GRUs)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Bidirectional Cells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Encoder-Decoder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9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B513-A86C-9F25-4B2E-C6C2F637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Stacked Recurrent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FA23-F766-8930-6A7E-A21534ABE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2086"/>
            <a:ext cx="10653579" cy="959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Single LSTM layer can be extended to multiple layers.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Stacked LSTM layers learn deeper features from text.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124D7-C11D-6894-C6A5-7A6CF88F9361}"/>
              </a:ext>
            </a:extLst>
          </p:cNvPr>
          <p:cNvSpPr txBox="1">
            <a:spLocks/>
          </p:cNvSpPr>
          <p:nvPr/>
        </p:nvSpPr>
        <p:spPr>
          <a:xfrm>
            <a:off x="554033" y="2881532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Configuring Stacked Networks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7855E-5C5E-191D-586F-D31B71D16450}"/>
              </a:ext>
            </a:extLst>
          </p:cNvPr>
          <p:cNvSpPr txBox="1">
            <a:spLocks/>
          </p:cNvSpPr>
          <p:nvPr/>
        </p:nvSpPr>
        <p:spPr>
          <a:xfrm>
            <a:off x="589201" y="4013255"/>
            <a:ext cx="10653579" cy="1885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nsolas"/>
                <a:ea typeface="+mn-lt"/>
                <a:cs typeface="+mn-lt"/>
              </a:rPr>
              <a:t>return_sequences</a:t>
            </a:r>
            <a:r>
              <a:rPr lang="en-US" dirty="0">
                <a:ea typeface="+mn-lt"/>
                <a:cs typeface="+mn-lt"/>
              </a:rPr>
              <a:t> parameter set to True in the first LSTM layer.</a:t>
            </a:r>
          </a:p>
          <a:p>
            <a:r>
              <a:rPr lang="en-US" dirty="0">
                <a:ea typeface="+mn-lt"/>
                <a:cs typeface="+mn-lt"/>
              </a:rPr>
              <a:t>Outputs hidden state from every timestep.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Second LSTM layer uses hidden states from the first layer.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31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C4D-CE7D-885F-E5D2-ABCB504A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Diagram of a multilayer RNN.</a:t>
            </a:r>
            <a:endParaRPr lang="en-US" sz="200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6BB021-5686-54F6-B006-6DB79F78E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90" t="20100" r="39548" b="251"/>
          <a:stretch/>
        </p:blipFill>
        <p:spPr>
          <a:xfrm rot="5400000">
            <a:off x="3576305" y="-1274740"/>
            <a:ext cx="4546550" cy="9951178"/>
          </a:xfrm>
        </p:spPr>
      </p:pic>
    </p:spTree>
    <p:extLst>
      <p:ext uri="{BB962C8B-B14F-4D97-AF65-F5344CB8AC3E}">
        <p14:creationId xmlns:p14="http://schemas.microsoft.com/office/powerpoint/2010/main" val="413044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3AC3-AE98-4461-1851-30C090A0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 stacked LSTM network.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8393CB-F8B5-1226-D369-C5B36711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1" t="20408" r="11782"/>
          <a:stretch/>
        </p:blipFill>
        <p:spPr>
          <a:xfrm>
            <a:off x="1809142" y="1504517"/>
            <a:ext cx="8247535" cy="4488654"/>
          </a:xfrm>
        </p:spPr>
      </p:pic>
    </p:spTree>
    <p:extLst>
      <p:ext uri="{BB962C8B-B14F-4D97-AF65-F5344CB8AC3E}">
        <p14:creationId xmlns:p14="http://schemas.microsoft.com/office/powerpoint/2010/main" val="3329179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02C3-7D01-4108-C3B1-0A015E7A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Code Example for Stacked LSTM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7178-7F66-FC75-48E0-1063DBC8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text_in</a:t>
            </a:r>
            <a:r>
              <a:rPr lang="en-US">
                <a:ea typeface="+mn-lt"/>
                <a:cs typeface="+mn-lt"/>
              </a:rPr>
              <a:t> = Input(shape=(None,))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embedding = Embedding(</a:t>
            </a:r>
            <a:r>
              <a:rPr lang="en-US" err="1">
                <a:ea typeface="+mn-lt"/>
                <a:cs typeface="+mn-lt"/>
              </a:rPr>
              <a:t>total_words</a:t>
            </a:r>
            <a:r>
              <a:rPr lang="en-US">
                <a:ea typeface="+mn-lt"/>
                <a:cs typeface="+mn-lt"/>
              </a:rPr>
              <a:t>, embedding_size)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x = embedding(</a:t>
            </a:r>
            <a:r>
              <a:rPr lang="en-US" err="1">
                <a:ea typeface="+mn-lt"/>
                <a:cs typeface="+mn-lt"/>
              </a:rPr>
              <a:t>text_in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x = LSTM(</a:t>
            </a:r>
            <a:r>
              <a:rPr lang="en-US" err="1">
                <a:ea typeface="+mn-lt"/>
                <a:cs typeface="+mn-lt"/>
              </a:rPr>
              <a:t>n_units</a:t>
            </a:r>
            <a:r>
              <a:rPr lang="en-US">
                <a:ea typeface="+mn-lt"/>
                <a:cs typeface="+mn-lt"/>
              </a:rPr>
              <a:t>, return_sequences=True)(x)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x = LSTM(</a:t>
            </a:r>
            <a:r>
              <a:rPr lang="en-US" err="1">
                <a:ea typeface="+mn-lt"/>
                <a:cs typeface="+mn-lt"/>
              </a:rPr>
              <a:t>n_units</a:t>
            </a:r>
            <a:r>
              <a:rPr lang="en-US">
                <a:ea typeface="+mn-lt"/>
                <a:cs typeface="+mn-lt"/>
              </a:rPr>
              <a:t>)(x)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x = Dropout(0.2)(x)</a:t>
            </a:r>
            <a:endParaRPr lang="en-US"/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text_out</a:t>
            </a:r>
            <a:r>
              <a:rPr lang="en-US">
                <a:ea typeface="+mn-lt"/>
                <a:cs typeface="+mn-lt"/>
              </a:rPr>
              <a:t> = Dense(</a:t>
            </a:r>
            <a:r>
              <a:rPr lang="en-US" err="1">
                <a:ea typeface="+mn-lt"/>
                <a:cs typeface="+mn-lt"/>
              </a:rPr>
              <a:t>total_words</a:t>
            </a:r>
            <a:r>
              <a:rPr lang="en-US">
                <a:ea typeface="+mn-lt"/>
                <a:cs typeface="+mn-lt"/>
              </a:rPr>
              <a:t>, activation='</a:t>
            </a:r>
            <a:r>
              <a:rPr lang="en-US" err="1">
                <a:ea typeface="+mn-lt"/>
                <a:cs typeface="+mn-lt"/>
              </a:rPr>
              <a:t>softmax</a:t>
            </a:r>
            <a:r>
              <a:rPr lang="en-US">
                <a:ea typeface="+mn-lt"/>
                <a:cs typeface="+mn-lt"/>
              </a:rPr>
              <a:t>')(x)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model = Model(</a:t>
            </a:r>
            <a:r>
              <a:rPr lang="en-US" err="1">
                <a:ea typeface="+mn-lt"/>
                <a:cs typeface="+mn-lt"/>
              </a:rPr>
              <a:t>text_in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text_out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8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4B5D-2A9E-1F33-8B07-2EAC36AB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Gated Recurrent Units (GRU)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D5F1-8EBA-F379-B4C8-41B03BB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2086"/>
            <a:ext cx="10653579" cy="2038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GRU: An alternative to LSTM.</a:t>
            </a:r>
            <a:endParaRPr lang="en-US" b="1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Differences:</a:t>
            </a:r>
            <a:endParaRPr lang="en-US" b="1"/>
          </a:p>
          <a:p>
            <a:r>
              <a:rPr lang="en-US" dirty="0">
                <a:ea typeface="+mn-lt"/>
                <a:cs typeface="+mn-lt"/>
              </a:rPr>
              <a:t>Forget and input gates are replaced by reset and update gates.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No cell state or output gate, only a hidden state.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7B6589-51A8-C0EF-BEE7-5B827B902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4" t="21368" r="17500"/>
          <a:stretch/>
        </p:blipFill>
        <p:spPr>
          <a:xfrm>
            <a:off x="7080739" y="3423139"/>
            <a:ext cx="4747853" cy="34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A1E23C8-0193-2641-A508-F151C4418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8" r="44629" b="-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Key Differences Between Text and Image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800" b="1" dirty="0"/>
              <a:t>Discrete vs. Continuous Data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Discrete units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Applying backpropagation to text</a:t>
            </a:r>
          </a:p>
          <a:p>
            <a:pPr lvl="0">
              <a:lnSpc>
                <a:spcPct val="110000"/>
              </a:lnSpc>
            </a:pPr>
            <a:r>
              <a:rPr lang="en-US" sz="1800" b="1" dirty="0"/>
              <a:t>Temporal vs. Spatial Dimensions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Time dimension, word order matters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Capturing sequential dependencies</a:t>
            </a:r>
          </a:p>
          <a:p>
            <a:pPr lvl="0">
              <a:lnSpc>
                <a:spcPct val="110000"/>
              </a:lnSpc>
            </a:pPr>
            <a:r>
              <a:rPr lang="en-US" sz="1800" b="1" dirty="0"/>
              <a:t>Sensitivity to Small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Highly sensitive, changes affect coherence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Images: Less sensitive to pixel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Maintaining coherence in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86816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51E2-AEC4-7509-58C5-D36EA1C9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GRU Cell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5036-54D8-CC35-DDCF-18D1ED2E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Previous hidden state </a:t>
            </a:r>
            <a:r>
              <a:rPr lang="en-US" sz="2200" b="1" dirty="0">
                <a:ea typeface="+mn-lt"/>
                <a:cs typeface="+mn-lt"/>
              </a:rPr>
              <a:t>h(t-1)</a:t>
            </a:r>
            <a:r>
              <a:rPr lang="en-US" sz="2200" dirty="0">
                <a:ea typeface="+mn-lt"/>
                <a:cs typeface="+mn-lt"/>
              </a:rPr>
              <a:t> and current word embedding </a:t>
            </a:r>
            <a:r>
              <a:rPr lang="en-US" sz="2200" b="1" dirty="0">
                <a:ea typeface="+mn-lt"/>
                <a:cs typeface="+mn-lt"/>
              </a:rPr>
              <a:t>x(t)</a:t>
            </a:r>
            <a:r>
              <a:rPr lang="en-US" sz="2200" dirty="0">
                <a:ea typeface="+mn-lt"/>
                <a:cs typeface="+mn-lt"/>
              </a:rPr>
              <a:t> create reset gate.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Reset gate applied to </a:t>
            </a:r>
            <a:r>
              <a:rPr lang="en-US" sz="2200" b="1" dirty="0">
                <a:ea typeface="+mn-lt"/>
                <a:cs typeface="+mn-lt"/>
              </a:rPr>
              <a:t>h(t-1)</a:t>
            </a:r>
            <a:r>
              <a:rPr lang="en-US" sz="2200" dirty="0">
                <a:ea typeface="+mn-lt"/>
                <a:cs typeface="+mn-lt"/>
              </a:rPr>
              <a:t> and </a:t>
            </a:r>
            <a:r>
              <a:rPr lang="en-US" sz="2200" b="1" dirty="0">
                <a:ea typeface="+mn-lt"/>
                <a:cs typeface="+mn-lt"/>
              </a:rPr>
              <a:t>x(t)</a:t>
            </a:r>
            <a:r>
              <a:rPr lang="en-US" sz="2200" dirty="0">
                <a:ea typeface="+mn-lt"/>
                <a:cs typeface="+mn-lt"/>
              </a:rPr>
              <a:t>  to generate new beliefs vector </a:t>
            </a:r>
            <a:r>
              <a:rPr lang="en-US" sz="2200" b="1" dirty="0">
                <a:ea typeface="+mn-lt"/>
                <a:cs typeface="+mn-lt"/>
              </a:rPr>
              <a:t>h(~t)</a:t>
            </a:r>
            <a:r>
              <a:rPr lang="en-US" sz="2200" dirty="0">
                <a:ea typeface="+mn-lt"/>
                <a:cs typeface="+mn-lt"/>
              </a:rPr>
              <a:t> .</a:t>
            </a:r>
            <a:endParaRPr lang="en-US" sz="2200" dirty="0"/>
          </a:p>
          <a:p>
            <a:r>
              <a:rPr lang="en-US" sz="2200" b="1" dirty="0">
                <a:ea typeface="+mn-lt"/>
                <a:cs typeface="+mn-lt"/>
              </a:rPr>
              <a:t>H(t-1)</a:t>
            </a:r>
            <a:r>
              <a:rPr lang="en-US" sz="2200" dirty="0">
                <a:ea typeface="+mn-lt"/>
                <a:cs typeface="+mn-lt"/>
              </a:rPr>
              <a:t>  and </a:t>
            </a:r>
            <a:r>
              <a:rPr lang="en-US" sz="2200" b="1" dirty="0">
                <a:ea typeface="+mn-lt"/>
                <a:cs typeface="+mn-lt"/>
              </a:rPr>
              <a:t>x(t)</a:t>
            </a:r>
            <a:r>
              <a:rPr lang="en-US" sz="2200" dirty="0">
                <a:ea typeface="+mn-lt"/>
                <a:cs typeface="+mn-lt"/>
              </a:rPr>
              <a:t>  also create the update gate.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New beliefs </a:t>
            </a:r>
            <a:r>
              <a:rPr lang="en-US" sz="2200" b="1" dirty="0">
                <a:ea typeface="+mn-lt"/>
                <a:cs typeface="+mn-lt"/>
              </a:rPr>
              <a:t>h(~t)</a:t>
            </a:r>
            <a:r>
              <a:rPr lang="en-US" sz="2200" dirty="0">
                <a:ea typeface="+mn-lt"/>
                <a:cs typeface="+mn-lt"/>
              </a:rPr>
              <a:t>  and </a:t>
            </a:r>
            <a:r>
              <a:rPr lang="en-US" sz="2200" b="1" dirty="0">
                <a:ea typeface="+mn-lt"/>
                <a:cs typeface="+mn-lt"/>
              </a:rPr>
              <a:t>h(t-1)</a:t>
            </a:r>
            <a:r>
              <a:rPr lang="en-US" sz="2200" dirty="0">
                <a:ea typeface="+mn-lt"/>
                <a:cs typeface="+mn-lt"/>
              </a:rPr>
              <a:t>  blended to produce updated hidden state </a:t>
            </a:r>
            <a:r>
              <a:rPr lang="en-US" sz="2200" b="1" dirty="0">
                <a:ea typeface="+mn-lt"/>
                <a:cs typeface="+mn-lt"/>
              </a:rPr>
              <a:t>h(t)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3496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F67-ED17-B4D1-ED7E-43415250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Bidirectional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839-00DB-0BC2-4309-C02DEA7F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For tasks with entire text available at inference.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Processes sequence in both forward and backward directions.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Two sets of hidden states: forward and backward.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Implemented as a wrapper around a recurrent layer in </a:t>
            </a:r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/>
              <a:t>(PYTHON CODE):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"</a:t>
            </a:r>
            <a:r>
              <a:rPr lang="en-US" b="1" dirty="0">
                <a:ea typeface="+mn-lt"/>
                <a:cs typeface="+mn-lt"/>
              </a:rPr>
              <a:t>layer = Bidirectional(GRU(100))"</a:t>
            </a:r>
          </a:p>
          <a:p>
            <a:pPr marL="342900" indent="-342900"/>
            <a:r>
              <a:rPr lang="en-US" dirty="0">
                <a:ea typeface="+mn-lt"/>
                <a:cs typeface="+mn-lt"/>
              </a:rPr>
              <a:t>Hidden states are vectors of length double the number of units.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4160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9E2B-F1D2-7794-B98B-68CA8D9A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Encoder-Decoder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55B2-A573-1539-654F-3DE04DFF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Used for tasks like language translation, question generation, and text summarization.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Processes: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Encoder summarizes input sequence into a vector.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Decoder uses this vector to initialize and generate output sequence.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Decoder's hidden state connected to dense layer for vocabulary distribution.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11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04F9-7D95-0C7F-9917-44756B34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Encoder-Decoder Models</a:t>
            </a:r>
            <a:endParaRPr lang="en-US" b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42B705-0109-E854-6D53-1645B99C1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85" t="18877" r="35920"/>
          <a:stretch/>
        </p:blipFill>
        <p:spPr>
          <a:xfrm rot="5400000">
            <a:off x="4130311" y="1551410"/>
            <a:ext cx="3929804" cy="5238883"/>
          </a:xfrm>
        </p:spPr>
      </p:pic>
    </p:spTree>
    <p:extLst>
      <p:ext uri="{BB962C8B-B14F-4D97-AF65-F5344CB8AC3E}">
        <p14:creationId xmlns:p14="http://schemas.microsoft.com/office/powerpoint/2010/main" val="104527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851B0-F5BF-C002-728E-0604D505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4" r="-2" b="-2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sz="3300" dirty="0"/>
              <a:t>Key Differences Between Text and Image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Grammatical and Semantic Rules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: Strict grammatical and semantic rules</a:t>
            </a:r>
          </a:p>
          <a:p>
            <a:pPr lvl="1"/>
            <a:r>
              <a:rPr lang="en-US" b="1" dirty="0"/>
              <a:t>Images</a:t>
            </a:r>
            <a:r>
              <a:rPr lang="en-US" dirty="0"/>
              <a:t>: No strict rules for pixel values</a:t>
            </a:r>
          </a:p>
          <a:p>
            <a:pPr lvl="1"/>
            <a:r>
              <a:rPr lang="en-US" b="1" dirty="0"/>
              <a:t>Challenge</a:t>
            </a:r>
            <a:r>
              <a:rPr lang="en-US" dirty="0"/>
              <a:t>: Ensuring grammatical and semantic correctness</a:t>
            </a:r>
          </a:p>
        </p:txBody>
      </p:sp>
    </p:spTree>
    <p:extLst>
      <p:ext uri="{BB962C8B-B14F-4D97-AF65-F5344CB8AC3E}">
        <p14:creationId xmlns:p14="http://schemas.microsoft.com/office/powerpoint/2010/main" val="101319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2ECEB829-4089-59C7-1B6B-6DF29AD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2" r="155" b="-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The Literary Society for Troublesome Miscreants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Concept</a:t>
            </a:r>
            <a:r>
              <a:rPr lang="en-US" sz="1800" dirty="0"/>
              <a:t>: Edward Sopp, a prison warden, uses inmates to generate stories</a:t>
            </a:r>
          </a:p>
          <a:p>
            <a:pPr lvl="0"/>
            <a:r>
              <a:rPr lang="en-US" sz="1800" b="1" dirty="0"/>
              <a:t>Outcome</a:t>
            </a:r>
            <a:r>
              <a:rPr lang="en-US" sz="1800" dirty="0"/>
              <a:t>: Proficiency in generating realistic text</a:t>
            </a:r>
          </a:p>
        </p:txBody>
      </p:sp>
    </p:spTree>
    <p:extLst>
      <p:ext uri="{BB962C8B-B14F-4D97-AF65-F5344CB8AC3E}">
        <p14:creationId xmlns:p14="http://schemas.microsoft.com/office/powerpoint/2010/main" val="260380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eb of wires connecting pins">
            <a:extLst>
              <a:ext uri="{FF2B5EF4-FFF2-40B4-BE49-F238E27FC236}">
                <a16:creationId xmlns:a16="http://schemas.microsoft.com/office/drawing/2014/main" id="{A11E5B70-5A81-71F6-C3FC-C3D00C4B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7" r="41393" b="4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Structure</a:t>
            </a:r>
            <a:r>
              <a:rPr lang="en-US" sz="1800" dirty="0"/>
              <a:t>: Recurrent layer allows past information to influence current predictions</a:t>
            </a:r>
          </a:p>
          <a:p>
            <a:pPr lvl="0"/>
            <a:r>
              <a:rPr lang="en-US" sz="1800" b="1" dirty="0"/>
              <a:t>Limitation</a:t>
            </a:r>
            <a:r>
              <a:rPr lang="en-US" sz="1800" dirty="0"/>
              <a:t>: Simple </a:t>
            </a:r>
            <a:r>
              <a:rPr lang="en-US" sz="1800" b="1" dirty="0"/>
              <a:t>tanh</a:t>
            </a:r>
            <a:r>
              <a:rPr lang="en-US" sz="1800" dirty="0"/>
              <a:t> operator led to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168515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nnected wire-frame lines and dots">
            <a:extLst>
              <a:ext uri="{FF2B5EF4-FFF2-40B4-BE49-F238E27FC236}">
                <a16:creationId xmlns:a16="http://schemas.microsoft.com/office/drawing/2014/main" id="{DE3FE710-2A22-371C-E9E2-273157BB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3" r="14154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LSTM Networks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Definition</a:t>
            </a:r>
            <a:r>
              <a:rPr lang="en-US" sz="1800" dirty="0"/>
              <a:t>: a type of RNNs Recurrent Neural Network that can detain long-term dependencies in sequential data</a:t>
            </a:r>
          </a:p>
          <a:p>
            <a:pPr lvl="0"/>
            <a:r>
              <a:rPr lang="en-US" sz="1800" b="1" dirty="0"/>
              <a:t>Function</a:t>
            </a:r>
            <a:r>
              <a:rPr lang="en-US" sz="1800" dirty="0"/>
              <a:t>: Incorporates past information into current predictions</a:t>
            </a:r>
          </a:p>
          <a:p>
            <a:pPr lvl="0"/>
            <a:r>
              <a:rPr lang="en-US" sz="1800" b="1" dirty="0"/>
              <a:t>Evolution</a:t>
            </a:r>
            <a:r>
              <a:rPr lang="en-US" sz="1800" dirty="0"/>
              <a:t>: Overcame vanishing gradient problem in early RNNs</a:t>
            </a:r>
          </a:p>
          <a:p>
            <a:pPr lvl="0"/>
            <a:r>
              <a:rPr lang="en-US" sz="1800" b="1" dirty="0"/>
              <a:t>Adaptations</a:t>
            </a:r>
            <a:r>
              <a:rPr lang="en-US" sz="1800" dirty="0"/>
              <a:t>: Variations like GRUs developed</a:t>
            </a:r>
          </a:p>
        </p:txBody>
      </p:sp>
    </p:spTree>
    <p:extLst>
      <p:ext uri="{BB962C8B-B14F-4D97-AF65-F5344CB8AC3E}">
        <p14:creationId xmlns:p14="http://schemas.microsoft.com/office/powerpoint/2010/main" val="6524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0A9B-28D4-36B1-DAF7-257E87EAA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8" r="9085" b="470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700">
                <a:solidFill>
                  <a:srgbClr val="FFFFFF"/>
                </a:solidFill>
              </a:rPr>
              <a:t>Text Tokenization and LSTM Training for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676121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3F1F0"/>
      </a:lt2>
      <a:accent1>
        <a:srgbClr val="22B0C1"/>
      </a:accent1>
      <a:accent2>
        <a:srgbClr val="1772D5"/>
      </a:accent2>
      <a:accent3>
        <a:srgbClr val="2C38E7"/>
      </a:accent3>
      <a:accent4>
        <a:srgbClr val="5A17D5"/>
      </a:accent4>
      <a:accent5>
        <a:srgbClr val="BB29E7"/>
      </a:accent5>
      <a:accent6>
        <a:srgbClr val="D517B2"/>
      </a:accent6>
      <a:hlink>
        <a:srgbClr val="BF4C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1678</Words>
  <Application>Microsoft Office PowerPoint</Application>
  <PresentationFormat>Widescreen</PresentationFormat>
  <Paragraphs>198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Neue Haas Grotesk Text Pro</vt:lpstr>
      <vt:lpstr>VanillaVTI</vt:lpstr>
      <vt:lpstr>Chapter no. 6 (Write)</vt:lpstr>
      <vt:lpstr>Group Members</vt:lpstr>
      <vt:lpstr>Introduction to Generative Models for Text Data</vt:lpstr>
      <vt:lpstr>Key Differences Between Text and Image Data</vt:lpstr>
      <vt:lpstr>Key Differences Between Text and Image Data</vt:lpstr>
      <vt:lpstr>The Literary Society for Troublesome Miscreants</vt:lpstr>
      <vt:lpstr>Recurrent Neural Networks</vt:lpstr>
      <vt:lpstr>Introduction to LSTM Networks</vt:lpstr>
      <vt:lpstr>Text Tokenization and LSTM Training for Word Prediction</vt:lpstr>
      <vt:lpstr>Introduction to Tokenization</vt:lpstr>
      <vt:lpstr>Word Tokenization Overview</vt:lpstr>
      <vt:lpstr>Word Tokenization Considerations</vt:lpstr>
      <vt:lpstr>Character Tokenization Overview</vt:lpstr>
      <vt:lpstr>LSTM Architecture Overview</vt:lpstr>
      <vt:lpstr>Overview</vt:lpstr>
      <vt:lpstr>The Embedding Layer</vt:lpstr>
      <vt:lpstr>Weights</vt:lpstr>
      <vt:lpstr>LSTM Layer</vt:lpstr>
      <vt:lpstr>Introduction to Recurrent Layers</vt:lpstr>
      <vt:lpstr>Visualization of Recurrent Layers:</vt:lpstr>
      <vt:lpstr>Single Sequence Flow Through a Recurrent Layer</vt:lpstr>
      <vt:lpstr>Introduction to LSTM Cells</vt:lpstr>
      <vt:lpstr>Detailed Functioning of an LSTM Cell</vt:lpstr>
      <vt:lpstr>Detailed Functioning of an LSTM Cell </vt:lpstr>
      <vt:lpstr>An LSTM Cell:</vt:lpstr>
      <vt:lpstr>Generating Text with LSTM Networks</vt:lpstr>
      <vt:lpstr>Process Overview</vt:lpstr>
      <vt:lpstr>Sampling with Temperature</vt:lpstr>
      <vt:lpstr>Example Code - Sampling Function</vt:lpstr>
      <vt:lpstr>Text Generation Function</vt:lpstr>
      <vt:lpstr>PowerPoint Presentation</vt:lpstr>
      <vt:lpstr>Temperature Impact</vt:lpstr>
      <vt:lpstr>RNN Extensions</vt:lpstr>
      <vt:lpstr>Introduction to RNN Extensions</vt:lpstr>
      <vt:lpstr>Stacked Recurrent Networks</vt:lpstr>
      <vt:lpstr>Diagram of a multilayer RNN.</vt:lpstr>
      <vt:lpstr>A stacked LSTM network.</vt:lpstr>
      <vt:lpstr>Code Example for Stacked LSTM</vt:lpstr>
      <vt:lpstr>Gated Recurrent Units (GRU)</vt:lpstr>
      <vt:lpstr>GRU Cell Process</vt:lpstr>
      <vt:lpstr>Bidirectional Cells</vt:lpstr>
      <vt:lpstr>Encoder-Decoder Models</vt:lpstr>
      <vt:lpstr>Encoder-Decoder Models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Khuram Iqbal</cp:lastModifiedBy>
  <cp:revision>286</cp:revision>
  <dcterms:created xsi:type="dcterms:W3CDTF">2024-06-12T08:52:08Z</dcterms:created>
  <dcterms:modified xsi:type="dcterms:W3CDTF">2024-06-24T09:56:28Z</dcterms:modified>
</cp:coreProperties>
</file>